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45"/>
  </p:notesMasterIdLst>
  <p:handoutMasterIdLst>
    <p:handoutMasterId r:id="rId46"/>
  </p:handoutMasterIdLst>
  <p:sldIdLst>
    <p:sldId id="593" r:id="rId7"/>
    <p:sldId id="594" r:id="rId8"/>
    <p:sldId id="595" r:id="rId9"/>
    <p:sldId id="601" r:id="rId10"/>
    <p:sldId id="600" r:id="rId11"/>
    <p:sldId id="602" r:id="rId12"/>
    <p:sldId id="537" r:id="rId13"/>
    <p:sldId id="538" r:id="rId14"/>
    <p:sldId id="539" r:id="rId15"/>
    <p:sldId id="585" r:id="rId16"/>
    <p:sldId id="542" r:id="rId17"/>
    <p:sldId id="582" r:id="rId18"/>
    <p:sldId id="545" r:id="rId19"/>
    <p:sldId id="548" r:id="rId20"/>
    <p:sldId id="607" r:id="rId21"/>
    <p:sldId id="608" r:id="rId22"/>
    <p:sldId id="550" r:id="rId23"/>
    <p:sldId id="588" r:id="rId24"/>
    <p:sldId id="552" r:id="rId25"/>
    <p:sldId id="553" r:id="rId26"/>
    <p:sldId id="554" r:id="rId27"/>
    <p:sldId id="610" r:id="rId28"/>
    <p:sldId id="611" r:id="rId29"/>
    <p:sldId id="555" r:id="rId30"/>
    <p:sldId id="604" r:id="rId31"/>
    <p:sldId id="605" r:id="rId32"/>
    <p:sldId id="609" r:id="rId33"/>
    <p:sldId id="589" r:id="rId34"/>
    <p:sldId id="557" r:id="rId35"/>
    <p:sldId id="560" r:id="rId36"/>
    <p:sldId id="564" r:id="rId37"/>
    <p:sldId id="562" r:id="rId38"/>
    <p:sldId id="563" r:id="rId39"/>
    <p:sldId id="590" r:id="rId40"/>
    <p:sldId id="591" r:id="rId41"/>
    <p:sldId id="598" r:id="rId42"/>
    <p:sldId id="514" r:id="rId43"/>
    <p:sldId id="597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AAB"/>
    <a:srgbClr val="D2A010"/>
    <a:srgbClr val="C6C0AA"/>
    <a:srgbClr val="F9F0AB"/>
    <a:srgbClr val="F9E6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73" d="100"/>
          <a:sy n="73" d="100"/>
        </p:scale>
        <p:origin x="42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/>
              <a:t>("Fasten your seatbelts, ");</a:t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/>
              <a:t>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57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0447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17975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8256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Compete/Index/59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string.Concat(str1,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protocol]://[server]/[resource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 smtClean="0"/>
              <a:t>and extracts from it the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URLs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5612" y="3276601"/>
            <a:ext cx="77724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76600"/>
            <a:ext cx="76200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https</a:t>
            </a:r>
            <a:r>
              <a:rPr lang="en-US" sz="3200" dirty="0">
                <a:solidFill>
                  <a:srgbClr val="FFFFFF"/>
                </a:solidFill>
              </a:rPr>
              <a:t>://softuni.bg/courses/csharp-advanced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90226" y="42804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267200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12328" y="4118718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4602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</a:t>
            </a:r>
            <a:r>
              <a:rPr lang="en-US" dirty="0" smtClean="0"/>
              <a:t>URLs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= reminder[1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 = reminder[1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= reminder[1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ubstring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					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+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judge.softuni.bg/Contests/Compete/Index/595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3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5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C:\Users\tilchev\Desktop\Make-a-Star-with-String-Step-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3748" y="838200"/>
            <a:ext cx="4343400" cy="347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Using </a:t>
            </a:r>
            <a:r>
              <a:rPr lang="en-US" sz="3200" dirty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719635" y="4779605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21" y="546084"/>
            <a:ext cx="3250794" cy="325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9" y="3304688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changes the text in all regions surrounded by 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Tags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31242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2393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6207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7594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5205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3353" y="914400"/>
            <a:ext cx="11468100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//TODO: Read from console</a:t>
            </a:r>
          </a:p>
          <a:p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int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startIndex = text.IndexOf(openTag)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while (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startIndex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!= -1)</a:t>
            </a:r>
          </a:p>
          <a:p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  int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endIndex = text.IndexOf(closeTag);</a:t>
            </a: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if (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endIndex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== -1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string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upcase = text.Substring(startIndex, endIndex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-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				startIndex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+ closeTag.Length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string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replaceUpcase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upcase.Replace(openTag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"") 				.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Replace(closeTag, "").ToUpper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text </a:t>
            </a:r>
            <a:r>
              <a:rPr lang="en-US" sz="2600" b="1" dirty="0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text.Replace(upcase, replaceUpcase);</a:t>
            </a:r>
          </a:p>
          <a:p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  startIndex </a:t>
            </a:r>
            <a:r>
              <a:rPr lang="en-US" sz="26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= text.IndexOf(openTag</a:t>
            </a:r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);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to console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str.PadLeft(int totalWidth, char symbol) </a:t>
            </a:r>
            <a:r>
              <a:rPr lang="en-US" sz="3000" noProof="1" smtClean="0">
                <a:latin typeface="+mj-lt"/>
                <a:cs typeface="Consolas" pitchFamily="49" charset="0"/>
              </a:rPr>
              <a:t>– adds symbols at the begging</a:t>
            </a:r>
            <a:endParaRPr lang="en-US" sz="3000" noProof="1">
              <a:latin typeface="+mj-lt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str.PadLeft(int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totalWidth, char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noProof="1">
                <a:cs typeface="Consolas" pitchFamily="49" charset="0"/>
              </a:rPr>
              <a:t>– adds symbols at </a:t>
            </a:r>
            <a:r>
              <a:rPr lang="en-US" sz="3000" noProof="1">
                <a:cs typeface="Consolas" pitchFamily="49" charset="0"/>
              </a:rPr>
              <a:t>the </a:t>
            </a:r>
            <a:r>
              <a:rPr lang="en-US" sz="3000" noProof="1" smtClean="0">
                <a:cs typeface="Consolas" pitchFamily="49" charset="0"/>
              </a:rPr>
              <a:t>end</a:t>
            </a:r>
            <a:endParaRPr lang="en-US" sz="3000" noProof="1"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2261901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s = "Ana";</a:t>
            </a:r>
          </a:p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padded = s.PadLeft(5, ' ');</a:t>
            </a:r>
          </a:p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Console.WriteLine(padded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); // '   Ana'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4648200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s = "Ana";</a:t>
            </a:r>
          </a:p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padded 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s.PadRight(5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, ' ');</a:t>
            </a:r>
          </a:p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Console.WriteLine(padded); 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//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'Ana   '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755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tring.Format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3200" dirty="0">
                <a:latin typeface="+mj-lt"/>
              </a:rPr>
              <a:t>provides a format language to which we add </a:t>
            </a:r>
            <a:r>
              <a:rPr lang="en-US" sz="3200" dirty="0">
                <a:solidFill>
                  <a:srgbClr val="FFFFFF"/>
                </a:solidFill>
                <a:latin typeface="+mj-lt"/>
              </a:rPr>
              <a:t>variables</a:t>
            </a:r>
            <a:r>
              <a:rPr lang="en-US" sz="3200" dirty="0" smtClean="0">
                <a:latin typeface="+mj-lt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Insert </a:t>
            </a:r>
            <a:r>
              <a:rPr lang="en-US" dirty="0" smtClean="0"/>
              <a:t> and format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 smtClean="0"/>
              <a:t> numbers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682634" lvl="2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Insert </a:t>
            </a:r>
            <a:r>
              <a:rPr lang="en-US" dirty="0" smtClean="0"/>
              <a:t>and convert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HEX</a:t>
            </a:r>
            <a:r>
              <a:rPr lang="en-US" dirty="0" smtClean="0"/>
              <a:t> value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Formating Strings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974612" y="288624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int number = 10;</a:t>
            </a:r>
            <a:endParaRPr lang="en-US" sz="2000" b="1" noProof="1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value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string.Format("{0:f3}“, number);</a:t>
            </a:r>
            <a:endParaRPr lang="en-US" sz="2000" b="1" noProof="1" smtClean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951253" y="4503466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int number = 10;</a:t>
            </a:r>
          </a:p>
          <a:p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value 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string.Format("{0:X}“, </a:t>
            </a:r>
            <a:r>
              <a:rPr lang="en-US" sz="2000" b="1" noProof="1">
                <a:solidFill>
                  <a:schemeClr val="tx2"/>
                </a:solidFill>
                <a:latin typeface="Consolas" panose="020B0609020204030204" pitchFamily="49" charset="0"/>
              </a:rPr>
              <a:t>number);</a:t>
            </a:r>
          </a:p>
        </p:txBody>
      </p:sp>
    </p:spTree>
    <p:extLst>
      <p:ext uri="{BB962C8B-B14F-4D97-AF65-F5344CB8AC3E}">
        <p14:creationId xmlns:p14="http://schemas.microsoft.com/office/powerpoint/2010/main" val="39461720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Insert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DateTime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Formating </a:t>
            </a:r>
            <a:r>
              <a:rPr lang="en-US" dirty="0" smtClean="0"/>
              <a:t>Strings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4343400"/>
            <a:ext cx="105918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int number = 10;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value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string.Format("{0,10}“,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number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//Padding Right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string value = string.Format("{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,-10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}“,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number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  //Padding Left</a:t>
            </a:r>
            <a:endParaRPr lang="en-US" b="1" noProof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310" y="2057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value </a:t>
            </a: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string.Format(“It is now {0:d} at {0:t}“, 		DateTime.Now); </a:t>
            </a:r>
          </a:p>
          <a:p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</a:rPr>
              <a:t>// </a:t>
            </a:r>
            <a:r>
              <a:rPr lang="en-US" altLang="en-US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It </a:t>
            </a:r>
            <a:r>
              <a:rPr lang="en-US" alt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is now </a:t>
            </a:r>
            <a:r>
              <a:rPr lang="en-US" altLang="en-US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4/10/2016 </a:t>
            </a:r>
            <a:r>
              <a:rPr lang="en-US" alt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at 10:04 </a:t>
            </a:r>
            <a:r>
              <a:rPr lang="en-US" altLang="en-US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AM </a:t>
            </a:r>
            <a:endParaRPr lang="en-US" altLang="en-US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4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Using StringBuilder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 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Support operations such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</a:t>
            </a:r>
            <a:r>
              <a:rPr lang="en-US"/>
              <a:t>Text Processing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2469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#CSharp-Advanced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2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String objects contain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/>
              <a:t>(read-only) sequence of characters</a:t>
            </a:r>
          </a:p>
          <a:p>
            <a:r>
              <a:rPr lang="en-US" sz="3200" dirty="0"/>
              <a:t>Before initializing, a string variable has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524000"/>
            <a:ext cx="8343900" cy="468450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Empty vs. Null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false);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comparison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1963</Words>
  <Application>Microsoft Office PowerPoint</Application>
  <PresentationFormat>Custom</PresentationFormat>
  <Paragraphs>438</Paragraphs>
  <Slides>38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Questions</vt:lpstr>
      <vt:lpstr>What is a String?</vt:lpstr>
      <vt:lpstr>Empty vs. Null</vt:lpstr>
      <vt:lpstr>Manipulating Strings</vt:lpstr>
      <vt:lpstr>Comparing Strings</vt:lpstr>
      <vt:lpstr>Comparing Strings (2)</vt:lpstr>
      <vt:lpstr>Comparing Strings</vt:lpstr>
      <vt:lpstr>Concatenating Strings</vt:lpstr>
      <vt:lpstr>Concatenating Strings</vt:lpstr>
      <vt:lpstr>Searching in Strings</vt:lpstr>
      <vt:lpstr>Extracting Substrings</vt:lpstr>
      <vt:lpstr>Problem: Parse URLs</vt:lpstr>
      <vt:lpstr>Solution: Parse URLs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Problem: Parse Tags</vt:lpstr>
      <vt:lpstr>Solution: Parse Tags</vt:lpstr>
      <vt:lpstr>Trimming White Space</vt:lpstr>
      <vt:lpstr>Padding</vt:lpstr>
      <vt:lpstr>Formating Strings</vt:lpstr>
      <vt:lpstr>Formating Strings (2)</vt:lpstr>
      <vt:lpstr>Other 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Using StringBuilder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2017-06-06T10:41:21Z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